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6" r:id="rId9"/>
    <p:sldId id="291" r:id="rId10"/>
    <p:sldId id="29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/>
    <p:restoredTop sz="86413"/>
  </p:normalViewPr>
  <p:slideViewPr>
    <p:cSldViewPr snapToGrid="0" snapToObjects="1">
      <p:cViewPr>
        <p:scale>
          <a:sx n="79" d="100"/>
          <a:sy n="79" d="100"/>
        </p:scale>
        <p:origin x="144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D2FAC-BB4C-534C-9E67-120F43CEA29D}" type="datetimeFigureOut">
              <a:rPr lang="en-US" smtClean="0"/>
              <a:t>4/28/17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9FD29-2822-484F-90A8-F7BE819BA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17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5" name="Shape 6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8508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35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74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06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hape 199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Shape 20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zh-CN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224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4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40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KaiTi" charset="-12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KaiTi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9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7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22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7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11296649" y="6218237"/>
            <a:ext cx="732367" cy="523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chemeClr val="dk1"/>
                </a:buClr>
                <a:buSzPct val="25000"/>
              </a:p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6813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2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9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0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8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0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8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3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4" Type="http://schemas.openxmlformats.org/officeDocument/2006/relationships/image" Target="../media/image24.tiff"/><Relationship Id="rId5" Type="http://schemas.openxmlformats.org/officeDocument/2006/relationships/image" Target="../media/image12.png"/><Relationship Id="rId6" Type="http://schemas.openxmlformats.org/officeDocument/2006/relationships/image" Target="../media/image13.tiff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8.png"/><Relationship Id="rId11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tif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tiff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5" Type="http://schemas.openxmlformats.org/officeDocument/2006/relationships/image" Target="../media/image13.tiff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8.png"/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13.tif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4" Type="http://schemas.openxmlformats.org/officeDocument/2006/relationships/image" Target="../media/image22.tiff"/><Relationship Id="rId5" Type="http://schemas.openxmlformats.org/officeDocument/2006/relationships/image" Target="../media/image12.png"/><Relationship Id="rId6" Type="http://schemas.openxmlformats.org/officeDocument/2006/relationships/image" Target="../media/image13.tiff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8.png"/><Relationship Id="rId11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i="0" u="none" strike="noStrike" cap="none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How to Get There?</a:t>
            </a:r>
            <a:br>
              <a:rPr lang="en-US" b="1" i="0" u="none" strike="noStrike" cap="none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1" i="0" u="none" strike="noStrike" cap="none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smtClean="0">
                <a:solidFill>
                  <a:srgbClr val="0070C0"/>
                </a:solidFill>
                <a:latin typeface="Kaiti SC" charset="-122"/>
                <a:ea typeface="Kaiti SC" charset="-122"/>
                <a:cs typeface="Kaiti SC" charset="-122"/>
                <a:sym typeface="Arial"/>
              </a:rPr>
              <a:t>怎么去</a:t>
            </a:r>
            <a:r>
              <a:rPr lang="en-US" b="1" i="0" u="none" strike="noStrike" cap="none" dirty="0" smtClean="0">
                <a:solidFill>
                  <a:srgbClr val="0070C0"/>
                </a:solidFill>
                <a:latin typeface="Kaiti SC" charset="-122"/>
                <a:ea typeface="Kaiti SC" charset="-122"/>
                <a:cs typeface="Kaiti SC" charset="-122"/>
                <a:sym typeface="Arial"/>
              </a:rPr>
              <a:t>？</a:t>
            </a:r>
            <a:endParaRPr lang="en-US" dirty="0">
              <a:latin typeface="Kaiti SC" charset="-122"/>
              <a:ea typeface="Kaiti SC" charset="-122"/>
              <a:cs typeface="Kaiti SC" charset="-122"/>
            </a:endParaRPr>
          </a:p>
        </p:txBody>
      </p:sp>
      <p:sp>
        <p:nvSpPr>
          <p:cNvPr id="4" name="Shape 216"/>
          <p:cNvSpPr txBox="1"/>
          <p:nvPr/>
        </p:nvSpPr>
        <p:spPr>
          <a:xfrm>
            <a:off x="444500" y="4876800"/>
            <a:ext cx="8229600" cy="1079499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endParaRPr lang="en-US" sz="27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21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lang="en-US" sz="2400" b="1" i="0" u="none" dirty="0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Lesson 2: Explore</a:t>
            </a:r>
          </a:p>
        </p:txBody>
      </p:sp>
      <p:pic>
        <p:nvPicPr>
          <p:cNvPr id="5" name="Shape 2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2915" y="4429919"/>
            <a:ext cx="3646170" cy="163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7645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80853" y="3785057"/>
            <a:ext cx="1703442" cy="46166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02060"/>
                </a:solidFill>
              </a:rPr>
              <a:t>0.2</a:t>
            </a:r>
            <a:r>
              <a:rPr lang="de-DE" sz="2400" dirty="0" smtClean="0">
                <a:solidFill>
                  <a:srgbClr val="002060"/>
                </a:solidFill>
              </a:rPr>
              <a:t> Mile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6611779"/>
            <a:ext cx="819487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https://d1gzo5vknddaf.cloudfront.net/uploads/post/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featured_image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/88/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display_The_Learning_Curve_of_a_College_Classroom.jpg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6346428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lfcc.edu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wp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-content/uploads/2014/08/130121_Student_Union_Header.jpg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91016" y="2411462"/>
            <a:ext cx="5322325" cy="2096223"/>
          </a:xfrm>
          <a:prstGeom prst="rect">
            <a:avLst/>
          </a:prstGeom>
        </p:spPr>
      </p:pic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951808" y="2410353"/>
            <a:ext cx="3495555" cy="2097332"/>
          </a:xfrm>
          <a:prstGeom prst="rect">
            <a:avLst/>
          </a:prstGeom>
        </p:spPr>
      </p:pic>
      <p:pic>
        <p:nvPicPr>
          <p:cNvPr id="10" name="Picture 9" descr="47055f74cfaa4cabb52c7e76f32854c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723" y="4885093"/>
            <a:ext cx="927032" cy="7664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2298" y="4945037"/>
            <a:ext cx="1056051" cy="7064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29" y="4951038"/>
            <a:ext cx="795773" cy="7624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78" y="4999270"/>
            <a:ext cx="973477" cy="652229"/>
          </a:xfrm>
          <a:prstGeom prst="rect">
            <a:avLst/>
          </a:prstGeom>
        </p:spPr>
      </p:pic>
      <p:pic>
        <p:nvPicPr>
          <p:cNvPr id="18" name="Shape 661" descr="horse1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69776" y="4875255"/>
            <a:ext cx="990353" cy="776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529" y="4885093"/>
            <a:ext cx="721489" cy="775601"/>
          </a:xfrm>
          <a:prstGeom prst="rect">
            <a:avLst/>
          </a:prstGeom>
        </p:spPr>
      </p:pic>
      <p:sp>
        <p:nvSpPr>
          <p:cNvPr id="2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6200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句型</a:t>
            </a:r>
            <a:r>
              <a:rPr lang="en-US" altLang="zh-CN" sz="24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2:</a:t>
            </a:r>
            <a:r>
              <a:rPr lang="zh-CN" altLang="en-US" sz="24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Place 1 + </a:t>
            </a:r>
            <a:r>
              <a:rPr lang="en-US" sz="2400" b="1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离</a:t>
            </a: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</a:rPr>
              <a:t> + Place</a:t>
            </a:r>
            <a:r>
              <a:rPr lang="zh-CN" altLang="en-US" sz="2400" dirty="0" smtClean="0"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2400" dirty="0" smtClean="0">
                <a:latin typeface="Kaiti TC" charset="-120"/>
                <a:ea typeface="Kaiti TC" charset="-120"/>
                <a:cs typeface="Kaiti TC" charset="-120"/>
              </a:rPr>
              <a:t>2</a:t>
            </a: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</a:rPr>
              <a:t> + </a:t>
            </a:r>
            <a:r>
              <a:rPr lang="en-US" sz="2400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有＃</a:t>
            </a:r>
            <a:r>
              <a:rPr lang="zh-CN" altLang="en-US" sz="2400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＃</a:t>
            </a:r>
            <a:r>
              <a:rPr lang="zh-CN" altLang="en-US" sz="2400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里</a:t>
            </a:r>
            <a:r>
              <a:rPr lang="en-US" altLang="zh-CN" sz="2400" u="sng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(</a:t>
            </a:r>
            <a:r>
              <a:rPr lang="zh-CN" altLang="en-US" sz="2400" u="sng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路</a:t>
            </a:r>
            <a:r>
              <a:rPr lang="en-US" altLang="zh-CN" sz="2400" u="sng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)</a:t>
            </a:r>
            <a:r>
              <a:rPr lang="zh-CN" altLang="en-US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 </a:t>
            </a:r>
            <a:r>
              <a:rPr lang="en-US" altLang="zh-CN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/</a:t>
            </a:r>
            <a:r>
              <a:rPr lang="zh-CN" altLang="en-US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 </a:t>
            </a:r>
            <a:r>
              <a:rPr lang="en-US" sz="2400" u="sng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Adv. + </a:t>
            </a:r>
            <a:r>
              <a:rPr lang="en-US" sz="2400" b="1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近 </a:t>
            </a:r>
            <a:r>
              <a:rPr lang="en-US" sz="2400" b="1" u="sng" dirty="0" err="1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jìn</a:t>
            </a:r>
            <a:r>
              <a:rPr lang="en-US" sz="2400" b="1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 / 远</a:t>
            </a:r>
            <a:r>
              <a:rPr lang="en-US" sz="2400" b="1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yuǎn</a:t>
            </a:r>
            <a:r>
              <a:rPr lang="en-US" sz="2400" b="1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/>
            </a:r>
            <a:br>
              <a:rPr lang="en-US" sz="2400" b="1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</a:br>
            <a:r>
              <a:rPr lang="zh-CN" altLang="en-US" sz="24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句型</a:t>
            </a:r>
            <a:r>
              <a:rPr lang="en-US" altLang="zh-CN" sz="24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3:</a:t>
            </a:r>
            <a:r>
              <a:rPr lang="zh-CN" altLang="en-US" sz="24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Subject + </a:t>
            </a:r>
            <a:r>
              <a:rPr lang="en-US" sz="2400" b="1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还是</a:t>
            </a:r>
            <a:r>
              <a:rPr lang="en-US" sz="240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 + </a:t>
            </a:r>
            <a:r>
              <a:rPr lang="en-US" sz="2400">
                <a:latin typeface="Kaiti TC" charset="-120"/>
                <a:ea typeface="Kaiti TC" charset="-120"/>
                <a:cs typeface="Kaiti TC" charset="-120"/>
                <a:sym typeface="Arial"/>
              </a:rPr>
              <a:t>option </a:t>
            </a:r>
            <a:r>
              <a:rPr lang="en-US" sz="240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+ </a:t>
            </a:r>
            <a:r>
              <a:rPr lang="en-US" sz="2400" b="1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吧</a:t>
            </a:r>
            <a:endParaRPr lang="en-US" sz="1600" b="1" dirty="0">
              <a:latin typeface="Kaiti TC" charset="-120"/>
              <a:ea typeface="Kaiti TC" charset="-120"/>
              <a:cs typeface="Kaiti TC" charset="-120"/>
            </a:endParaRPr>
          </a:p>
        </p:txBody>
      </p:sp>
      <p:pic>
        <p:nvPicPr>
          <p:cNvPr id="22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349" y="2494399"/>
            <a:ext cx="1060450" cy="110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5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0" y="1200452"/>
            <a:ext cx="10515600" cy="285273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zh-CN" altLang="en-US" b="1" dirty="0" smtClean="0">
                <a:latin typeface="KaiTi" charset="-122"/>
                <a:ea typeface="KaiTi" charset="-122"/>
                <a:cs typeface="KaiTi" charset="-122"/>
              </a:rPr>
              <a:t>语法运用</a:t>
            </a:r>
            <a:r>
              <a:rPr lang="en-US" altLang="zh-CN" b="1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/>
            </a:r>
            <a:br>
              <a:rPr lang="en-US" altLang="zh-CN" b="1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</a:br>
            <a:r>
              <a:rPr lang="en-US" altLang="zh-CN" b="1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/>
            </a:r>
            <a:br>
              <a:rPr lang="en-US" altLang="zh-CN" b="1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</a:br>
            <a:r>
              <a:rPr lang="zh-CN" altLang="en-US" sz="5300" b="1" dirty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句型</a:t>
            </a:r>
            <a:r>
              <a:rPr lang="en-US" altLang="zh-CN" sz="5300" b="1" dirty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3:</a:t>
            </a:r>
            <a:r>
              <a:rPr lang="zh-CN" altLang="en-US" sz="5300" b="1" dirty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  </a:t>
            </a:r>
            <a:r>
              <a:rPr lang="en-US" sz="5300" dirty="0">
                <a:solidFill>
                  <a:schemeClr val="tx2">
                    <a:lumMod val="75000"/>
                  </a:schemeClr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Subject + </a:t>
            </a:r>
            <a:r>
              <a:rPr lang="en-US" sz="5300" b="1" dirty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还是</a:t>
            </a:r>
            <a:r>
              <a:rPr lang="en-US" sz="5300" dirty="0">
                <a:latin typeface="Kaiti TC" charset="-120"/>
                <a:ea typeface="Kaiti TC" charset="-120"/>
                <a:cs typeface="Kaiti TC" charset="-120"/>
                <a:sym typeface="Arial"/>
              </a:rPr>
              <a:t> </a:t>
            </a:r>
            <a:r>
              <a:rPr lang="en-US" sz="5300" dirty="0">
                <a:solidFill>
                  <a:schemeClr val="tx2">
                    <a:lumMod val="75000"/>
                  </a:schemeClr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+ Action + </a:t>
            </a:r>
            <a:r>
              <a:rPr lang="en-US" sz="5300" b="1" dirty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吧</a:t>
            </a:r>
            <a:endParaRPr lang="en-US" sz="53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zh-CN" dirty="0"/>
              <a:t>Activity</a:t>
            </a:r>
            <a:r>
              <a:rPr lang="zh-CN" altLang="en-US" dirty="0"/>
              <a:t> </a:t>
            </a:r>
            <a:r>
              <a:rPr lang="en-US" altLang="zh-CN" dirty="0" smtClean="0"/>
              <a:t>5:</a:t>
            </a:r>
            <a:r>
              <a:rPr lang="zh-CN" altLang="en-US" dirty="0" smtClean="0"/>
              <a:t> </a:t>
            </a:r>
            <a:r>
              <a:rPr lang="en-US" altLang="zh-CN" dirty="0"/>
              <a:t>Practice</a:t>
            </a:r>
            <a:r>
              <a:rPr lang="zh-CN" altLang="en-US" dirty="0"/>
              <a:t> </a:t>
            </a:r>
            <a:r>
              <a:rPr lang="en-US" altLang="zh-CN" dirty="0"/>
              <a:t>Grammar</a:t>
            </a:r>
            <a:r>
              <a:rPr lang="zh-CN" altLang="en-US" dirty="0"/>
              <a:t> </a:t>
            </a:r>
            <a:r>
              <a:rPr lang="en-US" altLang="zh-CN" dirty="0"/>
              <a:t>Pattern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Context</a:t>
            </a:r>
            <a:r>
              <a:rPr lang="zh-CN" altLang="en-US" dirty="0"/>
              <a:t> </a:t>
            </a:r>
            <a:r>
              <a:rPr lang="en-US" altLang="zh-CN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98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hape 637"/>
          <p:cNvSpPr txBox="1">
            <a:spLocks noGrp="1"/>
          </p:cNvSpPr>
          <p:nvPr>
            <p:ph type="title"/>
          </p:nvPr>
        </p:nvSpPr>
        <p:spPr>
          <a:xfrm>
            <a:off x="1835151" y="593725"/>
            <a:ext cx="8521699" cy="763586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lnSpc>
                <a:spcPct val="100000"/>
              </a:lnSpc>
              <a:buClr>
                <a:schemeClr val="dk2"/>
              </a:buClr>
              <a:buSzPct val="25000"/>
            </a:pPr>
            <a:r>
              <a:rPr lang="zh-CN" altLang="en-US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句型</a:t>
            </a:r>
            <a:r>
              <a:rPr lang="en-US" altLang="zh-CN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3:</a:t>
            </a:r>
            <a:r>
              <a:rPr lang="zh-CN" altLang="en-US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 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Subject + </a:t>
            </a:r>
            <a:r>
              <a:rPr lang="en-US" sz="3600" b="1" dirty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还是</a:t>
            </a:r>
            <a:r>
              <a:rPr lang="en-US" sz="3600" dirty="0">
                <a:latin typeface="Kaiti TC" charset="-120"/>
                <a:ea typeface="Kaiti TC" charset="-120"/>
                <a:cs typeface="Kaiti TC" charset="-120"/>
                <a:sym typeface="Arial"/>
              </a:rPr>
              <a:t>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+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option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+ </a:t>
            </a:r>
            <a:r>
              <a:rPr lang="en-US" sz="3600" b="1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吧</a:t>
            </a:r>
            <a:endParaRPr lang="en-US" sz="3600" b="1" dirty="0">
              <a:solidFill>
                <a:srgbClr val="C00000"/>
              </a:solidFill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3177814" y="5153787"/>
            <a:ext cx="8521699" cy="934497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/>
          <a:p>
            <a:pPr indent="-342900">
              <a:lnSpc>
                <a:spcPct val="100000"/>
              </a:lnSpc>
              <a:buSzPct val="25000"/>
              <a:buNone/>
            </a:pPr>
            <a:r>
              <a:rPr lang="en-US" sz="360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坐船</a:t>
            </a:r>
            <a:r>
              <a:rPr lang="en-US" sz="3600" dirty="0" err="1">
                <a:solidFill>
                  <a:srgbClr val="0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fēng</a:t>
            </a:r>
            <a:r>
              <a:rPr lang="en-US" sz="3600" dirty="0" err="1">
                <a:latin typeface="Kaiti TC" charset="-120"/>
                <a:ea typeface="Kaiti TC" charset="-120"/>
                <a:cs typeface="Kaiti TC" charset="-120"/>
                <a:sym typeface="Arial"/>
              </a:rPr>
              <a:t>大，</a:t>
            </a:r>
            <a:r>
              <a:rPr lang="en-US" sz="3600" u="sng" dirty="0" err="1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Times New Roman"/>
              </a:rPr>
              <a:t>还是</a:t>
            </a:r>
            <a:r>
              <a:rPr lang="en-US" sz="3600" dirty="0" err="1">
                <a:solidFill>
                  <a:srgbClr val="000000"/>
                </a:solidFill>
                <a:latin typeface="Kaiti TC" charset="-120"/>
                <a:ea typeface="Kaiti TC" charset="-120"/>
                <a:cs typeface="Kaiti TC" charset="-120"/>
                <a:sym typeface="Times New Roman"/>
              </a:rPr>
              <a:t>骑马去</a:t>
            </a:r>
            <a:r>
              <a:rPr lang="en-US" sz="3600" u="sng" dirty="0" err="1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Times New Roman"/>
              </a:rPr>
              <a:t>吧</a:t>
            </a:r>
            <a:r>
              <a:rPr lang="en-US" sz="3600" dirty="0">
                <a:solidFill>
                  <a:srgbClr val="000000"/>
                </a:solidFill>
                <a:latin typeface="Kaiti TC" charset="-120"/>
                <a:ea typeface="Kaiti TC" charset="-120"/>
                <a:cs typeface="Kaiti TC" charset="-120"/>
                <a:sym typeface="Times New Roman"/>
              </a:rPr>
              <a:t>。</a:t>
            </a:r>
          </a:p>
        </p:txBody>
      </p:sp>
      <p:pic>
        <p:nvPicPr>
          <p:cNvPr id="4" name="Shape 2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7359" y="3093745"/>
            <a:ext cx="24687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9322" y="3093745"/>
            <a:ext cx="286826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b="8706"/>
          <a:stretch/>
        </p:blipFill>
        <p:spPr>
          <a:xfrm>
            <a:off x="7950845" y="3093745"/>
            <a:ext cx="2606096" cy="2057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6056" y="1486864"/>
            <a:ext cx="106718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</a:rPr>
              <a:t>还是 as an adverb can express "had better" or "it would be better to." The idea is that the speaker has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</a:rPr>
              <a:t>been given several options and has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</a:rPr>
              <a:t>finally come to a decision. The announcement of this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</a:rPr>
              <a:t>decision is expressed by 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</a:rPr>
              <a:t>还是+option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</a:rPr>
              <a:t>, and the use of  吧 to make the suggestion.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66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76200"/>
            <a:r>
              <a:rPr lang="en-US" sz="3200" dirty="0">
                <a:latin typeface="Kaiti TC" charset="-120"/>
                <a:ea typeface="Kaiti TC" charset="-120"/>
                <a:cs typeface="Kaiti TC" charset="-120"/>
                <a:sym typeface="Arial"/>
              </a:rPr>
              <a:t>Subject + </a:t>
            </a:r>
            <a:r>
              <a:rPr lang="en-US" sz="3200" b="1" dirty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还是</a:t>
            </a:r>
            <a:r>
              <a:rPr lang="en-US" sz="3200" dirty="0">
                <a:latin typeface="Kaiti TC" charset="-120"/>
                <a:ea typeface="Kaiti TC" charset="-120"/>
                <a:cs typeface="Kaiti TC" charset="-120"/>
                <a:sym typeface="Arial"/>
              </a:rPr>
              <a:t> + </a:t>
            </a:r>
            <a:r>
              <a:rPr lang="en-US" sz="32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option</a:t>
            </a:r>
            <a:r>
              <a:rPr lang="en-US" sz="32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 </a:t>
            </a:r>
            <a:r>
              <a:rPr lang="en-US" sz="3200" dirty="0">
                <a:latin typeface="Kaiti TC" charset="-120"/>
                <a:ea typeface="Kaiti TC" charset="-120"/>
                <a:cs typeface="Kaiti TC" charset="-120"/>
                <a:sym typeface="Arial"/>
              </a:rPr>
              <a:t>+ </a:t>
            </a:r>
            <a:r>
              <a:rPr lang="en-US" sz="3200" b="1" dirty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吧</a:t>
            </a:r>
            <a:r>
              <a:rPr lang="en-US" sz="2400" dirty="0">
                <a:latin typeface="Kaiti TC" charset="-120"/>
                <a:ea typeface="Kaiti TC" charset="-120"/>
                <a:cs typeface="Kaiti TC" charset="-120"/>
                <a:sym typeface="Arial"/>
              </a:rPr>
              <a:t/>
            </a:r>
            <a:br>
              <a:rPr lang="en-US" sz="2400" dirty="0">
                <a:latin typeface="Kaiti TC" charset="-120"/>
                <a:ea typeface="Kaiti TC" charset="-120"/>
                <a:cs typeface="Kaiti TC" charset="-120"/>
                <a:sym typeface="Arial"/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</a:rPr>
              <a:t>"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</a:rPr>
              <a:t>had better" or "it would be better to."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7210781" y="5941859"/>
            <a:ext cx="3055715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002060"/>
                </a:solidFill>
              </a:rPr>
              <a:t>意大利菜：</a:t>
            </a:r>
            <a:r>
              <a:rPr lang="en-US" altLang="zh-CN" sz="2400" dirty="0" smtClean="0">
                <a:solidFill>
                  <a:srgbClr val="002060"/>
                </a:solidFill>
              </a:rPr>
              <a:t>16</a:t>
            </a:r>
            <a:r>
              <a:rPr lang="zh-CN" altLang="en-US" sz="2400" dirty="0" smtClean="0">
                <a:solidFill>
                  <a:srgbClr val="002060"/>
                </a:solidFill>
              </a:rPr>
              <a:t>美元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6611779"/>
            <a:ext cx="81948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http://3.imimg.com/data3/RS/IH/MY-8495731/italian-food-500x500.jpg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85078" y="6604084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si.wsj.net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/public/resources/images/BN-MK341_NYCHIN_E_20160202154541.jpg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81823" y="2697686"/>
            <a:ext cx="4513633" cy="3006079"/>
          </a:xfrm>
          <a:prstGeom prst="rect">
            <a:avLst/>
          </a:prstGeom>
        </p:spPr>
      </p:pic>
      <p:pic>
        <p:nvPicPr>
          <p:cNvPr id="16" name="Content Placeholder 15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103051" y="2668465"/>
            <a:ext cx="4559300" cy="3035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88592" y="5934255"/>
            <a:ext cx="2988217" cy="46166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002060"/>
                </a:solidFill>
              </a:rPr>
              <a:t>中国菜：</a:t>
            </a:r>
            <a:r>
              <a:rPr lang="en-US" altLang="zh-CN" sz="2400" dirty="0" smtClean="0">
                <a:solidFill>
                  <a:srgbClr val="002060"/>
                </a:solidFill>
              </a:rPr>
              <a:t>9</a:t>
            </a:r>
            <a:r>
              <a:rPr lang="zh-CN" altLang="en-US" sz="2400" dirty="0" smtClean="0">
                <a:solidFill>
                  <a:srgbClr val="002060"/>
                </a:solidFill>
              </a:rPr>
              <a:t>美元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3330334" y="1707902"/>
            <a:ext cx="7665122" cy="1299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你想吃中国菜，还是意大利菜？为什么？</a:t>
            </a:r>
            <a:endParaRPr lang="en-US" b="1" dirty="0">
              <a:solidFill>
                <a:schemeClr val="accent5"/>
              </a:solidFill>
              <a:latin typeface="Kaiti TC" charset="-120"/>
              <a:ea typeface="Kaiti TC" charset="-120"/>
              <a:cs typeface="Kaiti TC" charset="-120"/>
            </a:endParaRPr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84" y="1458538"/>
            <a:ext cx="1060450" cy="110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55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9443" y="2599693"/>
            <a:ext cx="5784448" cy="33808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你想自己做咖啡，</a:t>
            </a:r>
            <a:r>
              <a:rPr lang="en-US" altLang="zh-CN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/>
            </a:r>
            <a:br>
              <a:rPr lang="en-US" altLang="zh-CN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</a:br>
            <a:r>
              <a:rPr lang="zh-CN" altLang="en-US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还是去</a:t>
            </a:r>
            <a:r>
              <a:rPr lang="en-US" altLang="zh-CN" b="1" dirty="0" err="1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Xīngbākè</a:t>
            </a:r>
            <a:r>
              <a:rPr lang="en-US" altLang="zh-CN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zh-CN" altLang="en-US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买咖啡？</a:t>
            </a:r>
            <a:r>
              <a:rPr lang="en-US" altLang="zh-CN" b="1" dirty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/>
            </a:r>
            <a:br>
              <a:rPr lang="en-US" altLang="zh-CN" b="1" dirty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</a:br>
            <a:r>
              <a:rPr lang="zh-CN" altLang="en-US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为什么</a:t>
            </a:r>
            <a:r>
              <a:rPr lang="zh-CN" altLang="en-US" b="1" dirty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？</a:t>
            </a:r>
            <a:endParaRPr lang="en-US" b="1" dirty="0">
              <a:solidFill>
                <a:schemeClr val="accent5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pPr>
              <a:lnSpc>
                <a:spcPct val="150000"/>
              </a:lnSpc>
            </a:pPr>
            <a:endParaRPr lang="en-US" b="1" dirty="0">
              <a:solidFill>
                <a:schemeClr val="accent5"/>
              </a:solidFill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76200"/>
            <a:r>
              <a:rPr lang="en-US" sz="3200" dirty="0">
                <a:latin typeface="Kaiti TC" charset="-120"/>
                <a:ea typeface="Kaiti TC" charset="-120"/>
                <a:cs typeface="Kaiti TC" charset="-120"/>
                <a:sym typeface="Arial"/>
              </a:rPr>
              <a:t>Subject + </a:t>
            </a:r>
            <a:r>
              <a:rPr lang="en-US" sz="3200" b="1" dirty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还是</a:t>
            </a:r>
            <a:r>
              <a:rPr lang="en-US" sz="3200" dirty="0">
                <a:latin typeface="Kaiti TC" charset="-120"/>
                <a:ea typeface="Kaiti TC" charset="-120"/>
                <a:cs typeface="Kaiti TC" charset="-120"/>
                <a:sym typeface="Arial"/>
              </a:rPr>
              <a:t> + </a:t>
            </a:r>
            <a:r>
              <a:rPr lang="en-US" sz="3200" dirty="0">
                <a:latin typeface="Kaiti TC" charset="-120"/>
                <a:ea typeface="Kaiti TC" charset="-120"/>
                <a:cs typeface="Kaiti TC" charset="-120"/>
                <a:sym typeface="Arial"/>
              </a:rPr>
              <a:t>option </a:t>
            </a:r>
            <a:r>
              <a:rPr lang="en-US" sz="3200" dirty="0">
                <a:latin typeface="Kaiti TC" charset="-120"/>
                <a:ea typeface="Kaiti TC" charset="-120"/>
                <a:cs typeface="Kaiti TC" charset="-120"/>
                <a:sym typeface="Arial"/>
              </a:rPr>
              <a:t>+ </a:t>
            </a:r>
            <a:r>
              <a:rPr lang="en-US" sz="3200" b="1" dirty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吧</a:t>
            </a:r>
            <a:r>
              <a:rPr lang="en-US" sz="2400" dirty="0">
                <a:latin typeface="Kaiti TC" charset="-120"/>
                <a:ea typeface="Kaiti TC" charset="-120"/>
                <a:cs typeface="Kaiti TC" charset="-120"/>
                <a:sym typeface="Arial"/>
              </a:rPr>
              <a:t/>
            </a:r>
            <a:br>
              <a:rPr lang="en-US" sz="2400" dirty="0">
                <a:latin typeface="Kaiti TC" charset="-120"/>
                <a:ea typeface="Kaiti TC" charset="-120"/>
                <a:cs typeface="Kaiti TC" charset="-120"/>
                <a:sym typeface="Arial"/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</a:rPr>
              <a:t>"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charset="0"/>
              </a:rPr>
              <a:t>had better" or "it would be better to." </a:t>
            </a:r>
            <a:endParaRPr lang="en-US" sz="20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9733" r="18753"/>
          <a:stretch/>
        </p:blipFill>
        <p:spPr>
          <a:xfrm>
            <a:off x="838200" y="1826408"/>
            <a:ext cx="4970013" cy="1495525"/>
          </a:xfrm>
          <a:prstGeom prst="rect">
            <a:avLst/>
          </a:prstGeom>
        </p:spPr>
      </p:pic>
      <p:pic>
        <p:nvPicPr>
          <p:cNvPr id="1026" name="Picture 2" descr="mage result for home brew coffee di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94" y="4001294"/>
            <a:ext cx="2891869" cy="197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618" y="3927271"/>
            <a:ext cx="1320446" cy="20532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354" y="1274130"/>
            <a:ext cx="1060450" cy="110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66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32" y="422999"/>
            <a:ext cx="11025851" cy="1325563"/>
          </a:xfrm>
        </p:spPr>
        <p:txBody>
          <a:bodyPr>
            <a:noAutofit/>
          </a:bodyPr>
          <a:lstStyle/>
          <a:p>
            <a:pPr marL="76200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句型</a:t>
            </a:r>
            <a:r>
              <a:rPr lang="en-US" altLang="zh-CN" sz="24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2:</a:t>
            </a:r>
            <a:r>
              <a:rPr lang="zh-CN" altLang="en-US" sz="24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sz="2400" dirty="0">
                <a:latin typeface="Kaiti TC" charset="-120"/>
                <a:ea typeface="Kaiti TC" charset="-120"/>
                <a:cs typeface="Kaiti TC" charset="-120"/>
                <a:sym typeface="Arial"/>
              </a:rPr>
              <a:t>Place 1 + </a:t>
            </a:r>
            <a:r>
              <a:rPr lang="en-US" sz="2400" b="1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离</a:t>
            </a: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</a:rPr>
              <a:t> + Place</a:t>
            </a:r>
            <a:r>
              <a:rPr lang="zh-CN" altLang="en-US" sz="2400" dirty="0" smtClean="0"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2400" dirty="0" smtClean="0">
                <a:latin typeface="Kaiti TC" charset="-120"/>
                <a:ea typeface="Kaiti TC" charset="-120"/>
                <a:cs typeface="Kaiti TC" charset="-120"/>
              </a:rPr>
              <a:t>2</a:t>
            </a: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</a:rPr>
              <a:t> + </a:t>
            </a:r>
            <a:r>
              <a:rPr lang="en-US" sz="2400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有＃</a:t>
            </a:r>
            <a:r>
              <a:rPr lang="zh-CN" altLang="en-US" sz="2400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＃</a:t>
            </a:r>
            <a:r>
              <a:rPr lang="zh-CN" altLang="en-US" sz="2400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里</a:t>
            </a:r>
            <a:r>
              <a:rPr lang="en-US" altLang="zh-CN" sz="2400" u="sng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(</a:t>
            </a:r>
            <a:r>
              <a:rPr lang="zh-CN" altLang="en-US" sz="2400" u="sng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路</a:t>
            </a:r>
            <a:r>
              <a:rPr lang="en-US" altLang="zh-CN" sz="2400" u="sng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)</a:t>
            </a:r>
            <a:r>
              <a:rPr lang="zh-CN" altLang="en-US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 </a:t>
            </a:r>
            <a:r>
              <a:rPr lang="en-US" altLang="zh-CN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/</a:t>
            </a:r>
            <a:r>
              <a:rPr lang="zh-CN" altLang="en-US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 </a:t>
            </a:r>
            <a:r>
              <a:rPr lang="en-US" sz="2400" u="sng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Adv. + </a:t>
            </a:r>
            <a:r>
              <a:rPr lang="en-US" sz="2400" b="1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近 </a:t>
            </a:r>
            <a:r>
              <a:rPr lang="en-US" sz="2400" b="1" u="sng" dirty="0" err="1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jìn</a:t>
            </a:r>
            <a:r>
              <a:rPr lang="en-US" sz="2400" b="1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 / 远</a:t>
            </a:r>
            <a:r>
              <a:rPr lang="en-US" sz="2400" b="1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yuǎn</a:t>
            </a:r>
            <a:r>
              <a:rPr lang="en-US" sz="2400" b="1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/>
            </a:r>
            <a:br>
              <a:rPr lang="en-US" sz="2400" b="1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</a:br>
            <a:r>
              <a:rPr lang="zh-CN" altLang="en-US" sz="24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句型</a:t>
            </a:r>
            <a:r>
              <a:rPr lang="en-US" altLang="zh-CN" sz="24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3:</a:t>
            </a:r>
            <a:r>
              <a:rPr lang="zh-CN" altLang="en-US" sz="24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Subject + </a:t>
            </a:r>
            <a:r>
              <a:rPr lang="en-US" sz="2400" b="1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还是</a:t>
            </a: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 + </a:t>
            </a:r>
            <a:r>
              <a:rPr lang="en-US" sz="2400" dirty="0">
                <a:latin typeface="Kaiti TC" charset="-120"/>
                <a:ea typeface="Kaiti TC" charset="-120"/>
                <a:cs typeface="Kaiti TC" charset="-120"/>
                <a:sym typeface="Arial"/>
              </a:rPr>
              <a:t>option </a:t>
            </a: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+ </a:t>
            </a:r>
            <a:r>
              <a:rPr lang="en-US" sz="2400" b="1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吧</a:t>
            </a:r>
            <a:endParaRPr lang="en-US" sz="1600" b="1" dirty="0"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11" name="Content Placeholder 3"/>
          <p:cNvSpPr txBox="1">
            <a:spLocks noGrp="1"/>
          </p:cNvSpPr>
          <p:nvPr>
            <p:ph sz="half" idx="2"/>
          </p:nvPr>
        </p:nvSpPr>
        <p:spPr>
          <a:xfrm>
            <a:off x="6242232" y="2413143"/>
            <a:ext cx="5591568" cy="4234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070C0"/>
                </a:solidFill>
                <a:latin typeface="Kaiti TC" charset="-120"/>
                <a:ea typeface="Kaiti TC" charset="-120"/>
                <a:cs typeface="Kaiti TC" charset="-120"/>
              </a:rPr>
              <a:t>你在美国，你怎么去中国？</a:t>
            </a:r>
            <a:endParaRPr lang="en-US" altLang="zh-CN" b="1" dirty="0" smtClean="0">
              <a:solidFill>
                <a:srgbClr val="0070C0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Kaiti TC" charset="-120"/>
                <a:ea typeface="Kaiti TC" charset="-120"/>
                <a:cs typeface="Kaiti TC" charset="-120"/>
              </a:rPr>
              <a:t>中国</a:t>
            </a:r>
            <a:r>
              <a:rPr lang="zh-CN" altLang="en-US" b="1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离</a:t>
            </a:r>
            <a:r>
              <a:rPr lang="zh-CN" altLang="en-US" dirty="0" smtClean="0">
                <a:latin typeface="Kaiti TC" charset="-120"/>
                <a:ea typeface="Kaiti TC" charset="-120"/>
                <a:cs typeface="Kaiti TC" charset="-120"/>
              </a:rPr>
              <a:t>美国</a:t>
            </a:r>
            <a:r>
              <a:rPr lang="zh-CN" altLang="en-US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有</a:t>
            </a:r>
            <a:r>
              <a:rPr lang="zh-CN" altLang="en-US" dirty="0" smtClean="0">
                <a:latin typeface="Kaiti TC" charset="-120"/>
                <a:ea typeface="Kaiti TC" charset="-120"/>
                <a:cs typeface="Kaiti TC" charset="-120"/>
              </a:rPr>
              <a:t>六千九百二十七英里路</a:t>
            </a:r>
            <a:r>
              <a:rPr lang="en-US" altLang="zh-CN" dirty="0" smtClean="0">
                <a:latin typeface="Kaiti TC" charset="-120"/>
                <a:ea typeface="Kaiti TC" charset="-120"/>
                <a:cs typeface="Kaiti TC" charset="-120"/>
              </a:rPr>
              <a:t>,</a:t>
            </a:r>
            <a:r>
              <a:rPr lang="zh-CN" altLang="en-US" dirty="0" smtClean="0">
                <a:latin typeface="Kaiti TC" charset="-120"/>
                <a:ea typeface="Kaiti TC" charset="-120"/>
                <a:cs typeface="Kaiti TC" charset="-120"/>
              </a:rPr>
              <a:t> 我们</a:t>
            </a:r>
            <a:r>
              <a:rPr lang="zh-CN" altLang="en-US" b="1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还是</a:t>
            </a:r>
            <a:r>
              <a:rPr lang="zh-CN" altLang="en-US" dirty="0" smtClean="0">
                <a:latin typeface="Kaiti TC" charset="-120"/>
                <a:ea typeface="Kaiti TC" charset="-120"/>
                <a:cs typeface="Kaiti TC" charset="-120"/>
              </a:rPr>
              <a:t>坐飞机去</a:t>
            </a:r>
            <a:r>
              <a:rPr lang="zh-CN" altLang="en-US" b="1" u="sng" dirty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吧</a:t>
            </a:r>
            <a:r>
              <a:rPr lang="zh-CN" altLang="en-US" dirty="0" smtClean="0">
                <a:latin typeface="Kaiti TC" charset="-120"/>
                <a:ea typeface="Kaiti TC" charset="-120"/>
                <a:cs typeface="Kaiti TC" charset="-120"/>
              </a:rPr>
              <a:t>。</a:t>
            </a:r>
            <a:endParaRPr lang="en-US" altLang="zh-CN" dirty="0" smtClean="0">
              <a:latin typeface="Kaiti TC" charset="-120"/>
              <a:ea typeface="Kaiti TC" charset="-120"/>
              <a:cs typeface="Kaiti TC" charset="-12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Kaiti TC" charset="-120"/>
                <a:ea typeface="Kaiti TC" charset="-120"/>
                <a:cs typeface="Kaiti TC" charset="-120"/>
              </a:rPr>
              <a:t>中国</a:t>
            </a:r>
            <a:r>
              <a:rPr lang="zh-CN" altLang="en-US" dirty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离</a:t>
            </a:r>
            <a:r>
              <a:rPr lang="zh-CN" altLang="en-US" dirty="0" smtClean="0">
                <a:latin typeface="Kaiti TC" charset="-120"/>
                <a:ea typeface="Kaiti TC" charset="-120"/>
                <a:cs typeface="Kaiti TC" charset="-120"/>
              </a:rPr>
              <a:t>美国很</a:t>
            </a:r>
            <a:r>
              <a:rPr lang="zh-CN" altLang="en-US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远</a:t>
            </a:r>
            <a:r>
              <a:rPr lang="en-US" altLang="zh-CN" dirty="0">
                <a:latin typeface="Kaiti TC" charset="-120"/>
                <a:ea typeface="Kaiti TC" charset="-120"/>
                <a:cs typeface="Kaiti TC" charset="-120"/>
              </a:rPr>
              <a:t>,</a:t>
            </a:r>
            <a:r>
              <a:rPr lang="zh-CN" altLang="en-US" dirty="0">
                <a:latin typeface="Kaiti TC" charset="-120"/>
                <a:ea typeface="Kaiti TC" charset="-120"/>
                <a:cs typeface="Kaiti TC" charset="-120"/>
              </a:rPr>
              <a:t> 我们</a:t>
            </a:r>
            <a:r>
              <a:rPr lang="zh-CN" altLang="en-US" b="1" u="sng" dirty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还是</a:t>
            </a:r>
            <a:r>
              <a:rPr lang="zh-CN" altLang="en-US" dirty="0">
                <a:latin typeface="Kaiti TC" charset="-120"/>
                <a:ea typeface="Kaiti TC" charset="-120"/>
                <a:cs typeface="Kaiti TC" charset="-120"/>
              </a:rPr>
              <a:t>坐飞机去</a:t>
            </a:r>
            <a:r>
              <a:rPr lang="zh-CN" altLang="en-US" u="sng" dirty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吧</a:t>
            </a:r>
            <a:r>
              <a:rPr lang="zh-CN" altLang="en-US" dirty="0">
                <a:latin typeface="Kaiti TC" charset="-120"/>
                <a:ea typeface="Kaiti TC" charset="-120"/>
                <a:cs typeface="Kaiti TC" charset="-120"/>
              </a:rPr>
              <a:t>。</a:t>
            </a:r>
            <a:endParaRPr lang="en-US" altLang="zh-CN" dirty="0">
              <a:latin typeface="Kaiti TC" charset="-120"/>
              <a:ea typeface="Kaiti TC" charset="-120"/>
              <a:cs typeface="Kaiti TC" charset="-12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32" y="1880560"/>
            <a:ext cx="5743968" cy="2578834"/>
          </a:xfrm>
        </p:spPr>
      </p:pic>
      <p:sp>
        <p:nvSpPr>
          <p:cNvPr id="5" name="Rectangle 4"/>
          <p:cNvSpPr/>
          <p:nvPr/>
        </p:nvSpPr>
        <p:spPr>
          <a:xfrm>
            <a:off x="1520574" y="4530340"/>
            <a:ext cx="3559284" cy="46166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2400" dirty="0">
                <a:solidFill>
                  <a:srgbClr val="002060"/>
                </a:solidFill>
              </a:rPr>
              <a:t>6,927 </a:t>
            </a:r>
            <a:r>
              <a:rPr lang="de-DE" sz="2400" dirty="0" smtClean="0">
                <a:solidFill>
                  <a:srgbClr val="002060"/>
                </a:solidFill>
              </a:rPr>
              <a:t>Miles</a:t>
            </a:r>
            <a:r>
              <a:rPr lang="zh-CN" altLang="en-US" sz="2400" dirty="0" smtClean="0">
                <a:solidFill>
                  <a:srgbClr val="002060"/>
                </a:solidFill>
              </a:rPr>
              <a:t> ／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11,139 km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6" name="Picture 5" descr="47055f74cfaa4cabb52c7e76f32854c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8895" y="5348548"/>
            <a:ext cx="927032" cy="766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0470" y="5408492"/>
            <a:ext cx="1056051" cy="7064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101" y="5414493"/>
            <a:ext cx="795773" cy="7624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50" y="5462725"/>
            <a:ext cx="973477" cy="652229"/>
          </a:xfrm>
          <a:prstGeom prst="rect">
            <a:avLst/>
          </a:prstGeom>
        </p:spPr>
      </p:pic>
      <p:pic>
        <p:nvPicPr>
          <p:cNvPr id="10" name="Shape 661" descr="horse1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27948" y="5338710"/>
            <a:ext cx="990353" cy="776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333" y="1328282"/>
            <a:ext cx="1060450" cy="110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3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361"/>
          <p:cNvPicPr preferRelativeResize="0">
            <a:picLocks noGrp="1"/>
          </p:cNvPicPr>
          <p:nvPr>
            <p:ph sz="half" idx="1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732197"/>
            <a:ext cx="51816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3"/>
          <p:cNvSpPr txBox="1">
            <a:spLocks noGrp="1"/>
          </p:cNvSpPr>
          <p:nvPr>
            <p:ph sz="half" idx="2"/>
          </p:nvPr>
        </p:nvSpPr>
        <p:spPr>
          <a:xfrm>
            <a:off x="6172200" y="2697732"/>
            <a:ext cx="5181600" cy="3155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070C0"/>
                </a:solidFill>
                <a:latin typeface="Kaiti TC" charset="-120"/>
                <a:ea typeface="Kaiti TC" charset="-120"/>
                <a:cs typeface="Kaiti TC" charset="-120"/>
              </a:rPr>
              <a:t>你在</a:t>
            </a:r>
            <a:r>
              <a:rPr lang="en-US" altLang="zh-CN" b="1" dirty="0" smtClean="0">
                <a:solidFill>
                  <a:srgbClr val="0070C0"/>
                </a:solidFill>
                <a:latin typeface="Kaiti TC" charset="-120"/>
                <a:ea typeface="Kaiti TC" charset="-120"/>
                <a:cs typeface="Kaiti TC" charset="-120"/>
              </a:rPr>
              <a:t>Worcester,</a:t>
            </a:r>
            <a:r>
              <a:rPr lang="zh-CN" altLang="en-US" b="1" dirty="0" smtClean="0">
                <a:solidFill>
                  <a:srgbClr val="0070C0"/>
                </a:solidFill>
                <a:latin typeface="Kaiti TC" charset="-120"/>
                <a:ea typeface="Kaiti TC" charset="-120"/>
                <a:cs typeface="Kaiti TC" charset="-120"/>
              </a:rPr>
              <a:t> 你怎么去</a:t>
            </a:r>
            <a:r>
              <a:rPr lang="en-US" altLang="zh-CN" b="1" dirty="0" err="1" smtClean="0">
                <a:solidFill>
                  <a:srgbClr val="0070C0"/>
                </a:solidFill>
                <a:latin typeface="Kaiti TC" charset="-120"/>
                <a:ea typeface="Kaiti TC" charset="-120"/>
                <a:cs typeface="Kaiti TC" charset="-120"/>
              </a:rPr>
              <a:t>Bōshìdùn</a:t>
            </a:r>
            <a:r>
              <a:rPr lang="en-US" altLang="zh-CN" b="1" dirty="0" smtClean="0">
                <a:solidFill>
                  <a:srgbClr val="0070C0"/>
                </a:solidFill>
                <a:latin typeface="Kaiti TC" charset="-120"/>
                <a:ea typeface="Kaiti TC" charset="-120"/>
                <a:cs typeface="Kaiti TC" charset="-12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Kaiti TC" charset="-120"/>
                <a:ea typeface="Kaiti TC" charset="-120"/>
                <a:cs typeface="Kaiti TC" charset="-120"/>
              </a:rPr>
              <a:t>Worcester</a:t>
            </a:r>
            <a:r>
              <a:rPr lang="zh-CN" altLang="en-US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离</a:t>
            </a:r>
            <a:r>
              <a:rPr lang="en-US" altLang="zh-CN" dirty="0" err="1" smtClean="0">
                <a:latin typeface="Kaiti TC" charset="-120"/>
                <a:ea typeface="Kaiti TC" charset="-120"/>
                <a:cs typeface="Kaiti TC" charset="-120"/>
              </a:rPr>
              <a:t>Bōshìdùn</a:t>
            </a:r>
            <a:r>
              <a:rPr lang="zh-CN" altLang="en-US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有</a:t>
            </a:r>
            <a:r>
              <a:rPr lang="en-US" altLang="zh-CN" dirty="0" smtClean="0">
                <a:latin typeface="Kaiti TC" charset="-120"/>
                <a:ea typeface="Kaiti TC" charset="-120"/>
                <a:cs typeface="Kaiti TC" charset="-120"/>
              </a:rPr>
              <a:t>47</a:t>
            </a:r>
            <a:r>
              <a:rPr lang="zh-CN" altLang="en-US" dirty="0" smtClean="0">
                <a:latin typeface="Kaiti TC" charset="-120"/>
                <a:ea typeface="Kaiti TC" charset="-120"/>
                <a:cs typeface="Kaiti TC" charset="-120"/>
              </a:rPr>
              <a:t>英里</a:t>
            </a:r>
            <a:r>
              <a:rPr lang="zh-CN" altLang="en-US" dirty="0">
                <a:latin typeface="Kaiti TC" charset="-120"/>
                <a:ea typeface="Kaiti TC" charset="-120"/>
                <a:cs typeface="Kaiti TC" charset="-120"/>
              </a:rPr>
              <a:t>路，我们</a:t>
            </a:r>
            <a:r>
              <a:rPr lang="zh-CN" altLang="en-US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还是</a:t>
            </a:r>
            <a:r>
              <a:rPr lang="zh-CN" altLang="en-US" dirty="0" smtClean="0">
                <a:latin typeface="Kaiti TC" charset="-120"/>
                <a:ea typeface="Kaiti TC" charset="-120"/>
                <a:cs typeface="Kaiti TC" charset="-120"/>
              </a:rPr>
              <a:t>开车去</a:t>
            </a:r>
            <a:r>
              <a:rPr lang="zh-CN" altLang="en-US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吧</a:t>
            </a:r>
            <a:r>
              <a:rPr lang="zh-CN" altLang="en-US" dirty="0" smtClean="0">
                <a:latin typeface="Kaiti TC" charset="-120"/>
                <a:ea typeface="Kaiti TC" charset="-120"/>
                <a:cs typeface="Kaiti TC" charset="-120"/>
              </a:rPr>
              <a:t>。</a:t>
            </a:r>
            <a:endParaRPr lang="en-US" dirty="0">
              <a:latin typeface="Kaiti TC" charset="-120"/>
              <a:ea typeface="Kaiti TC" charset="-120"/>
              <a:cs typeface="Kaiti TC" charset="-120"/>
            </a:endParaRPr>
          </a:p>
        </p:txBody>
      </p:sp>
      <p:pic>
        <p:nvPicPr>
          <p:cNvPr id="7" name="Picture 6" descr="47055f74cfaa4cabb52c7e76f32854c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794" y="5793759"/>
            <a:ext cx="927032" cy="766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4369" y="5853703"/>
            <a:ext cx="1056051" cy="7064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000" y="5859704"/>
            <a:ext cx="795773" cy="7624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49" y="5907936"/>
            <a:ext cx="973477" cy="652229"/>
          </a:xfrm>
          <a:prstGeom prst="rect">
            <a:avLst/>
          </a:prstGeom>
        </p:spPr>
      </p:pic>
      <p:pic>
        <p:nvPicPr>
          <p:cNvPr id="13" name="Shape 661" descr="horse1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81847" y="5783921"/>
            <a:ext cx="990353" cy="776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793759"/>
            <a:ext cx="721489" cy="77560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76200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句型</a:t>
            </a:r>
            <a:r>
              <a:rPr lang="en-US" altLang="zh-CN" sz="24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2:</a:t>
            </a:r>
            <a:r>
              <a:rPr lang="zh-CN" altLang="en-US" sz="24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sz="2400" dirty="0">
                <a:latin typeface="Kaiti TC" charset="-120"/>
                <a:ea typeface="Kaiti TC" charset="-120"/>
                <a:cs typeface="Kaiti TC" charset="-120"/>
                <a:sym typeface="Arial"/>
              </a:rPr>
              <a:t>Place 1 + </a:t>
            </a:r>
            <a:r>
              <a:rPr lang="en-US" sz="2400" b="1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离</a:t>
            </a: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</a:rPr>
              <a:t> + Place</a:t>
            </a:r>
            <a:r>
              <a:rPr lang="zh-CN" altLang="en-US" sz="2400" dirty="0" smtClean="0"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2400" dirty="0" smtClean="0">
                <a:latin typeface="Kaiti TC" charset="-120"/>
                <a:ea typeface="Kaiti TC" charset="-120"/>
                <a:cs typeface="Kaiti TC" charset="-120"/>
              </a:rPr>
              <a:t>2</a:t>
            </a: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</a:rPr>
              <a:t> + </a:t>
            </a:r>
            <a:r>
              <a:rPr lang="en-US" sz="2400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有＃</a:t>
            </a:r>
            <a:r>
              <a:rPr lang="zh-CN" altLang="en-US" sz="2400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＃</a:t>
            </a:r>
            <a:r>
              <a:rPr lang="zh-CN" altLang="en-US" sz="2400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里</a:t>
            </a:r>
            <a:r>
              <a:rPr lang="en-US" altLang="zh-CN" sz="2400" u="sng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(</a:t>
            </a:r>
            <a:r>
              <a:rPr lang="zh-CN" altLang="en-US" sz="2400" u="sng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路</a:t>
            </a:r>
            <a:r>
              <a:rPr lang="en-US" altLang="zh-CN" sz="2400" u="sng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)</a:t>
            </a:r>
            <a:r>
              <a:rPr lang="zh-CN" altLang="en-US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 </a:t>
            </a:r>
            <a:r>
              <a:rPr lang="en-US" altLang="zh-CN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/</a:t>
            </a:r>
            <a:r>
              <a:rPr lang="zh-CN" altLang="en-US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 </a:t>
            </a:r>
            <a:r>
              <a:rPr lang="en-US" sz="2400" u="sng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Adv. + </a:t>
            </a:r>
            <a:r>
              <a:rPr lang="en-US" sz="2400" b="1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近 </a:t>
            </a:r>
            <a:r>
              <a:rPr lang="en-US" sz="2400" b="1" u="sng" dirty="0" err="1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jìn</a:t>
            </a:r>
            <a:r>
              <a:rPr lang="en-US" sz="2400" b="1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 / 远</a:t>
            </a:r>
            <a:r>
              <a:rPr lang="en-US" sz="2400" b="1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yuǎn</a:t>
            </a:r>
            <a:r>
              <a:rPr lang="en-US" sz="2400" b="1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/>
            </a:r>
            <a:br>
              <a:rPr lang="en-US" sz="2400" b="1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</a:br>
            <a:r>
              <a:rPr lang="zh-CN" altLang="en-US" sz="24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句型</a:t>
            </a:r>
            <a:r>
              <a:rPr lang="en-US" altLang="zh-CN" sz="24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3:</a:t>
            </a:r>
            <a:r>
              <a:rPr lang="zh-CN" altLang="en-US" sz="24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Subject + </a:t>
            </a:r>
            <a:r>
              <a:rPr lang="en-US" sz="2400" b="1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还是</a:t>
            </a: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 + </a:t>
            </a:r>
            <a:r>
              <a:rPr lang="en-US" sz="2400" dirty="0">
                <a:latin typeface="Kaiti TC" charset="-120"/>
                <a:ea typeface="Kaiti TC" charset="-120"/>
                <a:cs typeface="Kaiti TC" charset="-120"/>
                <a:sym typeface="Arial"/>
              </a:rPr>
              <a:t>option </a:t>
            </a: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+ </a:t>
            </a:r>
            <a:r>
              <a:rPr lang="en-US" sz="2400" b="1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吧</a:t>
            </a:r>
            <a:endParaRPr lang="en-US" sz="1600" b="1" dirty="0">
              <a:latin typeface="Kaiti TC" charset="-120"/>
              <a:ea typeface="Kaiti TC" charset="-120"/>
              <a:cs typeface="Kaiti TC" charset="-120"/>
            </a:endParaRPr>
          </a:p>
        </p:txBody>
      </p:sp>
      <p:pic>
        <p:nvPicPr>
          <p:cNvPr id="16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043" y="1690688"/>
            <a:ext cx="1060450" cy="110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49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hape 206"/>
          <p:cNvSpPr txBox="1">
            <a:spLocks noChangeArrowheads="1"/>
          </p:cNvSpPr>
          <p:nvPr/>
        </p:nvSpPr>
        <p:spPr bwMode="auto">
          <a:xfrm>
            <a:off x="1900238" y="1898651"/>
            <a:ext cx="216535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endParaRPr lang="zh-CN" altLang="en-US" sz="36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zh-CN" altLang="en-US" b="0" dirty="0" smtClean="0">
                <a:latin typeface="Kaiti TC" charset="-120"/>
                <a:ea typeface="Kaiti TC" charset="-120"/>
                <a:cs typeface="Kaiti TC" charset="-120"/>
              </a:rPr>
              <a:t>坐飞机？</a:t>
            </a:r>
            <a:endParaRPr kumimoji="1" lang="zh-CN" altLang="en-US" b="0" dirty="0"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zh-CN" altLang="en-US" b="0" dirty="0" smtClean="0">
                <a:latin typeface="Kaiti TC" charset="-120"/>
                <a:ea typeface="Kaiti TC" charset="-120"/>
                <a:cs typeface="Kaiti TC" charset="-120"/>
              </a:rPr>
              <a:t>坐高铁？</a:t>
            </a:r>
            <a:endParaRPr kumimoji="1" lang="zh-CN" altLang="en-US" b="0" dirty="0">
              <a:latin typeface="Kaiti TC" charset="-120"/>
              <a:ea typeface="Kaiti TC" charset="-120"/>
              <a:cs typeface="Kaiti TC" charset="-120"/>
            </a:endParaRPr>
          </a:p>
        </p:txBody>
      </p:sp>
      <p:pic>
        <p:nvPicPr>
          <p:cNvPr id="2" name="Content Placeholder 1" descr="Screen Shot 2016-07-29 at 9.36.25 PM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1" r="8361"/>
          <a:stretch>
            <a:fillRect/>
          </a:stretch>
        </p:blipFill>
        <p:spPr/>
      </p:pic>
      <p:pic>
        <p:nvPicPr>
          <p:cNvPr id="9" name="Picture 3" descr="Screen Shot 2016-07-29 at 9.29.47 PM.pn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" r="435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14400" y="-385953"/>
            <a:ext cx="10515600" cy="1325563"/>
          </a:xfrm>
        </p:spPr>
        <p:txBody>
          <a:bodyPr>
            <a:noAutofit/>
          </a:bodyPr>
          <a:lstStyle/>
          <a:p>
            <a:pPr marL="76200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句型</a:t>
            </a:r>
            <a:r>
              <a:rPr lang="en-US" altLang="zh-CN" sz="24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2:</a:t>
            </a:r>
            <a:r>
              <a:rPr lang="zh-CN" altLang="en-US" sz="24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sz="2400" dirty="0">
                <a:latin typeface="Kaiti TC" charset="-120"/>
                <a:ea typeface="Kaiti TC" charset="-120"/>
                <a:cs typeface="Kaiti TC" charset="-120"/>
                <a:sym typeface="Arial"/>
              </a:rPr>
              <a:t>Place 1 + </a:t>
            </a:r>
            <a:r>
              <a:rPr lang="en-US" sz="2400" b="1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离</a:t>
            </a: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</a:rPr>
              <a:t> + Place</a:t>
            </a:r>
            <a:r>
              <a:rPr lang="zh-CN" altLang="en-US" sz="2400" dirty="0" smtClean="0"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2400" dirty="0" smtClean="0">
                <a:latin typeface="Kaiti TC" charset="-120"/>
                <a:ea typeface="Kaiti TC" charset="-120"/>
                <a:cs typeface="Kaiti TC" charset="-120"/>
              </a:rPr>
              <a:t>2</a:t>
            </a: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</a:rPr>
              <a:t> + </a:t>
            </a:r>
            <a:r>
              <a:rPr lang="en-US" sz="2400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有＃</a:t>
            </a:r>
            <a:r>
              <a:rPr lang="zh-CN" altLang="en-US" sz="2400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＃</a:t>
            </a:r>
            <a:r>
              <a:rPr lang="zh-CN" altLang="en-US" sz="2400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里</a:t>
            </a:r>
            <a:r>
              <a:rPr lang="en-US" altLang="zh-CN" sz="2400" u="sng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(</a:t>
            </a:r>
            <a:r>
              <a:rPr lang="zh-CN" altLang="en-US" sz="2400" u="sng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路</a:t>
            </a:r>
            <a:r>
              <a:rPr lang="en-US" altLang="zh-CN" sz="2400" u="sng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)</a:t>
            </a:r>
            <a:r>
              <a:rPr lang="zh-CN" altLang="en-US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 </a:t>
            </a:r>
            <a:r>
              <a:rPr lang="en-US" altLang="zh-CN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/</a:t>
            </a:r>
            <a:r>
              <a:rPr lang="zh-CN" altLang="en-US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 </a:t>
            </a:r>
            <a:r>
              <a:rPr lang="en-US" sz="2400" u="sng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Adv. + </a:t>
            </a:r>
            <a:r>
              <a:rPr lang="en-US" sz="2400" b="1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近 </a:t>
            </a:r>
            <a:r>
              <a:rPr lang="en-US" sz="2400" b="1" u="sng" dirty="0" err="1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jìn</a:t>
            </a:r>
            <a:r>
              <a:rPr lang="en-US" sz="2400" b="1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 / 远</a:t>
            </a:r>
            <a:r>
              <a:rPr lang="en-US" sz="2400" b="1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yuǎn</a:t>
            </a:r>
            <a:r>
              <a:rPr lang="en-US" sz="2400" b="1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/>
            </a:r>
            <a:br>
              <a:rPr lang="en-US" sz="2400" b="1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</a:br>
            <a:r>
              <a:rPr lang="zh-CN" altLang="en-US" sz="24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句型</a:t>
            </a:r>
            <a:r>
              <a:rPr lang="en-US" altLang="zh-CN" sz="24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3:</a:t>
            </a:r>
            <a:r>
              <a:rPr lang="zh-CN" altLang="en-US" sz="24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Subject + </a:t>
            </a:r>
            <a:r>
              <a:rPr lang="en-US" sz="2400" b="1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还是</a:t>
            </a: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 + </a:t>
            </a:r>
            <a:r>
              <a:rPr lang="en-US" sz="2400" dirty="0">
                <a:latin typeface="Kaiti TC" charset="-120"/>
                <a:ea typeface="Kaiti TC" charset="-120"/>
                <a:cs typeface="Kaiti TC" charset="-120"/>
                <a:sym typeface="Arial"/>
              </a:rPr>
              <a:t>option </a:t>
            </a: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+ </a:t>
            </a:r>
            <a:r>
              <a:rPr lang="en-US" sz="2400" b="1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吧</a:t>
            </a:r>
            <a:endParaRPr lang="en-US" sz="1600" b="1" dirty="0">
              <a:latin typeface="Kaiti TC" charset="-120"/>
              <a:ea typeface="Kaiti TC" charset="-120"/>
              <a:cs typeface="Kaiti TC" charset="-120"/>
            </a:endParaRPr>
          </a:p>
        </p:txBody>
      </p:sp>
      <p:pic>
        <p:nvPicPr>
          <p:cNvPr id="46085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893" y="1400519"/>
            <a:ext cx="1060450" cy="110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47055f74cfaa4cabb52c7e76f32854c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8674" y="1690688"/>
            <a:ext cx="927032" cy="7664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520" y="1741107"/>
            <a:ext cx="1056051" cy="70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6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87806" y="3509028"/>
            <a:ext cx="1703442" cy="46166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02060"/>
                </a:solidFill>
              </a:rPr>
              <a:t>0.9</a:t>
            </a:r>
            <a:r>
              <a:rPr lang="de-DE" sz="2400" dirty="0" smtClean="0">
                <a:solidFill>
                  <a:srgbClr val="002060"/>
                </a:solidFill>
              </a:rPr>
              <a:t> Mile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97957" y="1896148"/>
            <a:ext cx="3367175" cy="2525381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213922" y="1913912"/>
            <a:ext cx="3367175" cy="252538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485681" y="659639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</a:rPr>
              <a:t>https://s-media-cache-ak0.pinimg.com/736x/58/51/63/58516369ccc6a514ec9441d9b066b75c.jpg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9443" y="659639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</a:rPr>
              <a:t>https://s-media-cache-ak0.pinimg.com/736x/52/4b/01/524b01a48c443032a0aaeb277e31281b.jpg</a:t>
            </a:r>
          </a:p>
        </p:txBody>
      </p:sp>
      <p:pic>
        <p:nvPicPr>
          <p:cNvPr id="11" name="Picture 10" descr="47055f74cfaa4cabb52c7e76f32854c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5443" y="4636827"/>
            <a:ext cx="927032" cy="7664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7018" y="4696771"/>
            <a:ext cx="1056051" cy="7064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649" y="4702772"/>
            <a:ext cx="795773" cy="7624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898" y="4751004"/>
            <a:ext cx="973477" cy="652229"/>
          </a:xfrm>
          <a:prstGeom prst="rect">
            <a:avLst/>
          </a:prstGeom>
        </p:spPr>
      </p:pic>
      <p:pic>
        <p:nvPicPr>
          <p:cNvPr id="18" name="Shape 661" descr="horse1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754496" y="4626989"/>
            <a:ext cx="990353" cy="776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192" y="4649176"/>
            <a:ext cx="721489" cy="775601"/>
          </a:xfrm>
          <a:prstGeom prst="rect">
            <a:avLst/>
          </a:prstGeom>
        </p:spPr>
      </p:pic>
      <p:sp>
        <p:nvSpPr>
          <p:cNvPr id="2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6200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句型</a:t>
            </a:r>
            <a:r>
              <a:rPr lang="en-US" altLang="zh-CN" sz="24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2:</a:t>
            </a:r>
            <a:r>
              <a:rPr lang="zh-CN" altLang="en-US" sz="24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Place 1 + </a:t>
            </a:r>
            <a:r>
              <a:rPr lang="en-US" sz="2400" b="1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离</a:t>
            </a: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</a:rPr>
              <a:t> + Place</a:t>
            </a:r>
            <a:r>
              <a:rPr lang="zh-CN" altLang="en-US" sz="2400" dirty="0" smtClean="0"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2400" dirty="0" smtClean="0">
                <a:latin typeface="Kaiti TC" charset="-120"/>
                <a:ea typeface="Kaiti TC" charset="-120"/>
                <a:cs typeface="Kaiti TC" charset="-120"/>
              </a:rPr>
              <a:t>2</a:t>
            </a: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</a:rPr>
              <a:t> + </a:t>
            </a:r>
            <a:r>
              <a:rPr lang="en-US" sz="2400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有＃</a:t>
            </a:r>
            <a:r>
              <a:rPr lang="zh-CN" altLang="en-US" sz="2400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＃</a:t>
            </a:r>
            <a:r>
              <a:rPr lang="zh-CN" altLang="en-US" sz="2400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里</a:t>
            </a:r>
            <a:r>
              <a:rPr lang="en-US" altLang="zh-CN" sz="2400" u="sng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(</a:t>
            </a:r>
            <a:r>
              <a:rPr lang="zh-CN" altLang="en-US" sz="2400" u="sng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路</a:t>
            </a:r>
            <a:r>
              <a:rPr lang="en-US" altLang="zh-CN" sz="2400" u="sng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)</a:t>
            </a:r>
            <a:r>
              <a:rPr lang="zh-CN" altLang="en-US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 </a:t>
            </a:r>
            <a:r>
              <a:rPr lang="en-US" altLang="zh-CN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/</a:t>
            </a:r>
            <a:r>
              <a:rPr lang="zh-CN" altLang="en-US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 </a:t>
            </a:r>
            <a:r>
              <a:rPr lang="en-US" sz="2400" u="sng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Adv. + </a:t>
            </a:r>
            <a:r>
              <a:rPr lang="en-US" sz="2400" b="1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近 </a:t>
            </a:r>
            <a:r>
              <a:rPr lang="en-US" sz="2400" b="1" u="sng" dirty="0" err="1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jìn</a:t>
            </a:r>
            <a:r>
              <a:rPr lang="en-US" sz="2400" b="1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 / 远</a:t>
            </a:r>
            <a:r>
              <a:rPr lang="en-US" sz="2400" b="1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>yuǎn</a:t>
            </a:r>
            <a:r>
              <a:rPr lang="en-US" sz="2400" b="1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  <a:t/>
            </a:r>
            <a:br>
              <a:rPr lang="en-US" sz="2400" b="1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</a:rPr>
            </a:br>
            <a:r>
              <a:rPr lang="zh-CN" altLang="en-US" sz="24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句型</a:t>
            </a:r>
            <a:r>
              <a:rPr lang="en-US" altLang="zh-CN" sz="24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3:</a:t>
            </a:r>
            <a:r>
              <a:rPr lang="zh-CN" altLang="en-US" sz="24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Subject + </a:t>
            </a:r>
            <a:r>
              <a:rPr lang="en-US" sz="2400" b="1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还是</a:t>
            </a: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 + </a:t>
            </a:r>
            <a:r>
              <a:rPr lang="en-US" sz="2400" dirty="0">
                <a:latin typeface="Kaiti TC" charset="-120"/>
                <a:ea typeface="Kaiti TC" charset="-120"/>
                <a:cs typeface="Kaiti TC" charset="-120"/>
                <a:sym typeface="Arial"/>
              </a:rPr>
              <a:t>option </a:t>
            </a:r>
            <a:r>
              <a:rPr lang="en-US" sz="2400" dirty="0" smtClean="0">
                <a:latin typeface="Kaiti TC" charset="-120"/>
                <a:ea typeface="Kaiti TC" charset="-120"/>
                <a:cs typeface="Kaiti TC" charset="-120"/>
                <a:sym typeface="Arial"/>
              </a:rPr>
              <a:t>+ </a:t>
            </a:r>
            <a:r>
              <a:rPr lang="en-US" sz="2400" b="1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吧</a:t>
            </a:r>
            <a:endParaRPr lang="en-US" sz="1600" b="1" dirty="0">
              <a:latin typeface="Kaiti TC" charset="-120"/>
              <a:ea typeface="Kaiti TC" charset="-120"/>
              <a:cs typeface="Kaiti TC" charset="-120"/>
            </a:endParaRPr>
          </a:p>
        </p:txBody>
      </p:sp>
      <p:pic>
        <p:nvPicPr>
          <p:cNvPr id="21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72" y="2047580"/>
            <a:ext cx="1060450" cy="110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58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</TotalTime>
  <Words>313</Words>
  <Application>Microsoft Macintosh PowerPoint</Application>
  <PresentationFormat>Widescreen</PresentationFormat>
  <Paragraphs>39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Calibri</vt:lpstr>
      <vt:lpstr>Calibri Light</vt:lpstr>
      <vt:lpstr>DengXian</vt:lpstr>
      <vt:lpstr>KaiTi</vt:lpstr>
      <vt:lpstr>Kaiti SC</vt:lpstr>
      <vt:lpstr>Kaiti TC</vt:lpstr>
      <vt:lpstr>Open Sans</vt:lpstr>
      <vt:lpstr>Times New Roman</vt:lpstr>
      <vt:lpstr>宋体</vt:lpstr>
      <vt:lpstr>Arial</vt:lpstr>
      <vt:lpstr>Office Theme</vt:lpstr>
      <vt:lpstr>How to Get There?  怎么去？</vt:lpstr>
      <vt:lpstr>语法运用  句型3:  Subject + 还是 + Action + 吧</vt:lpstr>
      <vt:lpstr>句型3:  Subject + 还是 + option + 吧</vt:lpstr>
      <vt:lpstr>Subject + 还是 + option + 吧 "had better" or "it would be better to." </vt:lpstr>
      <vt:lpstr>Subject + 还是 + option + 吧 "had better" or "it would be better to." </vt:lpstr>
      <vt:lpstr>句型2: Place 1 + 离 + Place 2 + 有＃＃里(路) / Adv. + 近 jìn / 远 yuǎn 句型3: Subject + 还是 + option + 吧</vt:lpstr>
      <vt:lpstr>句型2: Place 1 + 离 + Place 2 + 有＃＃里(路) / Adv. + 近 jìn / 远 yuǎn 句型3: Subject + 还是 + option + 吧</vt:lpstr>
      <vt:lpstr>句型2: Place 1 + 离 + Place 2 + 有＃＃里(路) / Adv. + 近 jìn / 远 yuǎn 句型3: Subject + 还是 + option + 吧</vt:lpstr>
      <vt:lpstr>句型2: Place 1 + 离 + Place 2 + 有＃＃里(路) / Adv. + 近 jìn / 远 yuǎn 句型3: Subject + 还是 + option + 吧</vt:lpstr>
      <vt:lpstr>句型2: Place 1 + 离 + Place 2 + 有＃＃里(路) / Adv. + 近 jìn / 远 yuǎn 句型3: Subject + 还是 + option + 吧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Get There?  怎么去？</dc:title>
  <dc:creator>Microsoft Office User</dc:creator>
  <cp:lastModifiedBy>Meng Yeh</cp:lastModifiedBy>
  <cp:revision>131</cp:revision>
  <dcterms:created xsi:type="dcterms:W3CDTF">2016-11-20T23:48:06Z</dcterms:created>
  <dcterms:modified xsi:type="dcterms:W3CDTF">2017-04-28T20:41:37Z</dcterms:modified>
</cp:coreProperties>
</file>